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2" autoAdjust="0"/>
    <p:restoredTop sz="94576" autoAdjust="0"/>
  </p:normalViewPr>
  <p:slideViewPr>
    <p:cSldViewPr>
      <p:cViewPr varScale="1">
        <p:scale>
          <a:sx n="82" d="100"/>
          <a:sy n="82" d="100"/>
        </p:scale>
        <p:origin x="1478" y="5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IN"/>
          </a:p>
        </p:txBody>
      </p:sp>
      <p:sp>
        <p:nvSpPr>
          <p:cNvPr id="4" name="Date Placeholder 3"/>
          <p:cNvSpPr>
            <a:spLocks noGrp="1"/>
          </p:cNvSpPr>
          <p:nvPr>
            <p:ph type="dt" sz="half" idx="10"/>
          </p:nvPr>
        </p:nvSpPr>
        <p:spPr/>
        <p:txBody>
          <a:bodyPr/>
          <a:lstStyle/>
          <a:p>
            <a:fld id="{3F36FE98-76C2-457F-9CA8-09D3AC80DD9F}"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36FE98-76C2-457F-9CA8-09D3AC80DD9F}"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36FE98-76C2-457F-9CA8-09D3AC80DD9F}"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3F36FE98-76C2-457F-9CA8-09D3AC80DD9F}"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F36FE98-76C2-457F-9CA8-09D3AC80DD9F}" type="datetimeFigureOut">
              <a:rPr lang="en-US" smtClean="0"/>
              <a:pPr/>
              <a:t>7/1/2024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p:cNvSpPr>
            <a:spLocks noGrp="1"/>
          </p:cNvSpPr>
          <p:nvPr>
            <p:ph type="dt" sz="half" idx="10"/>
          </p:nvPr>
        </p:nvSpPr>
        <p:spPr/>
        <p:txBody>
          <a:bodyPr/>
          <a:lstStyle/>
          <a:p>
            <a:fld id="{3F36FE98-76C2-457F-9CA8-09D3AC80DD9F}"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p:cNvSpPr>
            <a:spLocks noGrp="1"/>
          </p:cNvSpPr>
          <p:nvPr>
            <p:ph type="dt" sz="half" idx="10"/>
          </p:nvPr>
        </p:nvSpPr>
        <p:spPr/>
        <p:txBody>
          <a:bodyPr/>
          <a:lstStyle/>
          <a:p>
            <a:fld id="{3F36FE98-76C2-457F-9CA8-09D3AC80DD9F}" type="datetimeFigureOut">
              <a:rPr lang="en-US" smtClean="0"/>
              <a:pPr/>
              <a:t>7/1/2024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2"/>
          <p:cNvSpPr>
            <a:spLocks noGrp="1"/>
          </p:cNvSpPr>
          <p:nvPr>
            <p:ph type="dt" sz="half" idx="10"/>
          </p:nvPr>
        </p:nvSpPr>
        <p:spPr/>
        <p:txBody>
          <a:bodyPr/>
          <a:lstStyle/>
          <a:p>
            <a:fld id="{3F36FE98-76C2-457F-9CA8-09D3AC80DD9F}" type="datetimeFigureOut">
              <a:rPr lang="en-US" smtClean="0"/>
              <a:pPr/>
              <a:t>7/1/2024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F36FE98-76C2-457F-9CA8-09D3AC80DD9F}" type="datetimeFigureOut">
              <a:rPr lang="en-US" smtClean="0"/>
              <a:pPr/>
              <a:t>7/1/2024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36FE98-76C2-457F-9CA8-09D3AC80DD9F}"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F36FE98-76C2-457F-9CA8-09D3AC80DD9F}" type="datetimeFigureOut">
              <a:rPr lang="en-US" smtClean="0"/>
              <a:pPr/>
              <a:t>7/1/2024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E22AFFF-4C77-4715-B1CD-0A2CE4DE200A}" type="slidenum">
              <a:rPr lang="en-IN" smtClean="0"/>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36FE98-76C2-457F-9CA8-09D3AC80DD9F}" type="datetimeFigureOut">
              <a:rPr lang="en-US" smtClean="0"/>
              <a:pPr/>
              <a:t>7/1/2024</a:t>
            </a:fld>
            <a:endParaRPr lang="en-I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E22AFFF-4C77-4715-B1CD-0A2CE4DE200A}" type="slidenum">
              <a:rPr lang="en-IN" smtClean="0"/>
              <a:pPr/>
              <a:t>‹#›</a:t>
            </a:fld>
            <a:endParaRPr lang="en-I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14348" y="214291"/>
            <a:ext cx="8034116" cy="1428759"/>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r>
              <a:rPr lang="en-US" dirty="0"/>
              <a:t>STAGES OF INDIAN FOREIGN POLICY</a:t>
            </a:r>
            <a:endParaRPr lang="en-IN" dirty="0"/>
          </a:p>
        </p:txBody>
      </p:sp>
      <p:sp>
        <p:nvSpPr>
          <p:cNvPr id="3" name="Subtitle 2"/>
          <p:cNvSpPr>
            <a:spLocks noGrp="1"/>
          </p:cNvSpPr>
          <p:nvPr>
            <p:ph type="subTitle" idx="1"/>
          </p:nvPr>
        </p:nvSpPr>
        <p:spPr>
          <a:xfrm>
            <a:off x="714348" y="1643050"/>
            <a:ext cx="8034116" cy="4714908"/>
          </a:xfrm>
        </p:spPr>
        <p:style>
          <a:lnRef idx="1">
            <a:schemeClr val="accent1"/>
          </a:lnRef>
          <a:fillRef idx="2">
            <a:schemeClr val="accent1"/>
          </a:fillRef>
          <a:effectRef idx="1">
            <a:schemeClr val="accent1"/>
          </a:effectRef>
          <a:fontRef idx="minor">
            <a:schemeClr val="dk1"/>
          </a:fontRef>
        </p:style>
        <p:txBody>
          <a:bodyPr/>
          <a:lstStyle/>
          <a:p>
            <a:endParaRPr lang="en-US" dirty="0"/>
          </a:p>
          <a:p>
            <a:endParaRPr lang="en-US" dirty="0"/>
          </a:p>
          <a:p>
            <a:pPr algn="r"/>
            <a:r>
              <a:rPr lang="en-US" dirty="0" err="1">
                <a:solidFill>
                  <a:schemeClr val="tx2"/>
                </a:solidFill>
              </a:rPr>
              <a:t>Kaushik</a:t>
            </a:r>
            <a:r>
              <a:rPr lang="en-US" dirty="0">
                <a:solidFill>
                  <a:schemeClr val="tx2"/>
                </a:solidFill>
              </a:rPr>
              <a:t> Das </a:t>
            </a:r>
          </a:p>
          <a:p>
            <a:pPr algn="r"/>
            <a:r>
              <a:rPr lang="en-US" dirty="0">
                <a:solidFill>
                  <a:schemeClr val="tx2"/>
                </a:solidFill>
              </a:rPr>
              <a:t>Assistant Professor</a:t>
            </a:r>
          </a:p>
          <a:p>
            <a:pPr algn="r"/>
            <a:r>
              <a:rPr lang="en-US" dirty="0">
                <a:solidFill>
                  <a:schemeClr val="tx2"/>
                </a:solidFill>
              </a:rPr>
              <a:t>Department of Political Science</a:t>
            </a:r>
          </a:p>
          <a:p>
            <a:pPr algn="r"/>
            <a:r>
              <a:rPr lang="en-US" dirty="0">
                <a:solidFill>
                  <a:schemeClr val="tx2"/>
                </a:solidFill>
              </a:rPr>
              <a:t>Government General Degree College, </a:t>
            </a:r>
            <a:r>
              <a:rPr lang="en-US" dirty="0" err="1">
                <a:solidFill>
                  <a:schemeClr val="tx2"/>
                </a:solidFill>
              </a:rPr>
              <a:t>Keshiary</a:t>
            </a:r>
            <a:endParaRPr lang="en-IN" dirty="0">
              <a:solidFill>
                <a:schemeClr val="tx2"/>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lvl="0"/>
            <a:r>
              <a:rPr lang="en-IN" b="1" dirty="0"/>
              <a:t>Need for Multi alignment: Any quest to maximize options and expand space naturally requires engaging multiple players.</a:t>
            </a:r>
            <a:br>
              <a:rPr lang="en-IN" dirty="0"/>
            </a:br>
            <a:endParaRPr lang="en-IN" sz="2400" dirty="0"/>
          </a:p>
          <a:p>
            <a:pPr lvl="1"/>
            <a:r>
              <a:rPr lang="en-IN" dirty="0"/>
              <a:t>Today's world is characterized by complex interdependence (where countries are competing on geostrategic issues and cooperating on geo economic issues). Therefore, Indian foreign policy requires strategic hedging.</a:t>
            </a:r>
            <a:endParaRPr lang="en-IN" sz="2000" dirty="0"/>
          </a:p>
          <a:p>
            <a:pPr lvl="1"/>
            <a:r>
              <a:rPr lang="en-IN" dirty="0"/>
              <a:t>However, it is difficult to reconcile between Howdy </a:t>
            </a:r>
            <a:r>
              <a:rPr lang="en-IN" dirty="0" err="1"/>
              <a:t>Modi</a:t>
            </a:r>
            <a:r>
              <a:rPr lang="en-IN" dirty="0"/>
              <a:t> &amp; </a:t>
            </a:r>
            <a:r>
              <a:rPr lang="en-IN" dirty="0" err="1"/>
              <a:t>Mamallapuram</a:t>
            </a:r>
            <a:r>
              <a:rPr lang="en-IN" dirty="0"/>
              <a:t> (informal meeting of Indian Prime minister with US and Chinese counterparts respectively), RIC (Russia-India-China) &amp; JAI (Japan-America-India), Quad &amp; SCO (Shanghai Cooperation Organization), Iran &amp; Saudis and Israel &amp; Palestine.</a:t>
            </a:r>
            <a:endParaRPr lang="en-IN" sz="2000" dirty="0"/>
          </a:p>
          <a:p>
            <a:pPr lvl="1"/>
            <a:r>
              <a:rPr lang="en-IN" dirty="0"/>
              <a:t>Therefore, “Hedging” is going to be a delicate exercise.</a:t>
            </a:r>
            <a:endParaRPr lang="en-IN" sz="2000" dirty="0"/>
          </a:p>
          <a:p>
            <a:endParaRPr lang="en-IN"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3">
            <a:schemeClr val="lt1"/>
          </a:lnRef>
          <a:fillRef idx="1">
            <a:schemeClr val="accent3"/>
          </a:fillRef>
          <a:effectRef idx="1">
            <a:schemeClr val="accent3"/>
          </a:effectRef>
          <a:fontRef idx="minor">
            <a:schemeClr val="lt1"/>
          </a:fontRef>
        </p:style>
        <p:txBody>
          <a:bodyPr/>
          <a:lstStyle/>
          <a:p>
            <a:r>
              <a:rPr lang="en-US" dirty="0"/>
              <a:t>CONTD…</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77500" lnSpcReduction="20000"/>
          </a:bodyPr>
          <a:lstStyle/>
          <a:p>
            <a:pPr lvl="0"/>
            <a:r>
              <a:rPr lang="en-IN" b="1" dirty="0"/>
              <a:t>Need for Greater Risk: Low-risk foreign policy is only likely to produce limited rewards.</a:t>
            </a:r>
            <a:br>
              <a:rPr lang="en-IN" dirty="0"/>
            </a:br>
            <a:endParaRPr lang="en-IN" sz="2400" dirty="0"/>
          </a:p>
          <a:p>
            <a:pPr lvl="1"/>
            <a:r>
              <a:rPr lang="en-IN" dirty="0"/>
              <a:t>India’s emphasis on sovereignty has not prevented India from responding to human rights situations in its neighbourhood.</a:t>
            </a:r>
            <a:br>
              <a:rPr lang="en-IN" dirty="0"/>
            </a:br>
            <a:endParaRPr lang="en-IN" sz="2000" dirty="0"/>
          </a:p>
          <a:p>
            <a:pPr lvl="2"/>
            <a:r>
              <a:rPr lang="en-IN" dirty="0"/>
              <a:t>The humanitarian assistance and disaster relief operations undertaken in Yemen, Nepal, Iraq, Sri Lanka, Maldives, Fiji and Mozambique are statements of India’s capability as much it is of India’s responsibility.</a:t>
            </a:r>
            <a:endParaRPr lang="en-IN" sz="1800" dirty="0"/>
          </a:p>
          <a:p>
            <a:pPr lvl="1"/>
            <a:r>
              <a:rPr lang="en-IN" dirty="0"/>
              <a:t>Also, India’s enthusiasm for shaping global conversations on climate change, terrorism, connectivity and maritime security is already having an impact.</a:t>
            </a:r>
            <a:endParaRPr lang="en-IN" sz="2000" dirty="0"/>
          </a:p>
          <a:p>
            <a:pPr lvl="1"/>
            <a:r>
              <a:rPr lang="en-IN" dirty="0"/>
              <a:t>However, India needs to have more assertive participation in events of geopolitical significance.</a:t>
            </a:r>
            <a:br>
              <a:rPr lang="en-IN" dirty="0"/>
            </a:br>
            <a:endParaRPr lang="en-IN" sz="2000" dirty="0"/>
          </a:p>
          <a:p>
            <a:pPr lvl="2"/>
            <a:r>
              <a:rPr lang="en-IN" dirty="0"/>
              <a:t>As </a:t>
            </a:r>
            <a:r>
              <a:rPr lang="en-IN" dirty="0" err="1"/>
              <a:t>Rabindranath</a:t>
            </a:r>
            <a:r>
              <a:rPr lang="en-IN" dirty="0"/>
              <a:t> Tagore declared, you can't cross the sea merely by standing and staring at the water.</a:t>
            </a:r>
            <a:endParaRPr lang="en-IN" sz="1800" dirty="0"/>
          </a:p>
          <a:p>
            <a:endParaRPr lang="en-IN"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785926"/>
          </a:xfrm>
        </p:spPr>
        <p:style>
          <a:lnRef idx="3">
            <a:schemeClr val="lt1"/>
          </a:lnRef>
          <a:fillRef idx="1">
            <a:schemeClr val="accent3"/>
          </a:fillRef>
          <a:effectRef idx="1">
            <a:schemeClr val="accent3"/>
          </a:effectRef>
          <a:fontRef idx="minor">
            <a:schemeClr val="lt1"/>
          </a:fontRef>
        </p:style>
        <p:txBody>
          <a:bodyPr>
            <a:normAutofit fontScale="90000"/>
          </a:bodyPr>
          <a:lstStyle/>
          <a:p>
            <a:r>
              <a:rPr lang="en-IN" b="1" dirty="0"/>
              <a:t>Need for reading into things right: Foreign policy is all about dealing with global contradictions.</a:t>
            </a:r>
            <a:endParaRPr lang="en-IN" dirty="0"/>
          </a:p>
        </p:txBody>
      </p:sp>
      <p:sp>
        <p:nvSpPr>
          <p:cNvPr id="3" name="Content Placeholder 2"/>
          <p:cNvSpPr>
            <a:spLocks noGrp="1"/>
          </p:cNvSpPr>
          <p:nvPr>
            <p:ph idx="1"/>
          </p:nvPr>
        </p:nvSpPr>
        <p:spPr>
          <a:xfrm>
            <a:off x="457200" y="1785926"/>
            <a:ext cx="8229600" cy="4857784"/>
          </a:xfrm>
        </p:spPr>
        <p:style>
          <a:lnRef idx="1">
            <a:schemeClr val="accent3"/>
          </a:lnRef>
          <a:fillRef idx="2">
            <a:schemeClr val="accent3"/>
          </a:fillRef>
          <a:effectRef idx="1">
            <a:schemeClr val="accent3"/>
          </a:effectRef>
          <a:fontRef idx="minor">
            <a:schemeClr val="dk1"/>
          </a:fontRef>
        </p:style>
        <p:txBody>
          <a:bodyPr>
            <a:normAutofit fontScale="47500" lnSpcReduction="20000"/>
          </a:bodyPr>
          <a:lstStyle/>
          <a:p>
            <a:pPr lvl="0" algn="just"/>
            <a:br>
              <a:rPr lang="en-IN" dirty="0"/>
            </a:br>
            <a:endParaRPr lang="en-IN" sz="2400" dirty="0"/>
          </a:p>
          <a:p>
            <a:pPr lvl="1"/>
            <a:r>
              <a:rPr lang="en-IN" sz="2900" dirty="0">
                <a:latin typeface="Times New Roman" pitchFamily="18" charset="0"/>
                <a:cs typeface="Times New Roman" pitchFamily="18" charset="0"/>
              </a:rPr>
              <a:t>Foreign policy of all nations reflects an assessment of opportunities and compulsions, and of risks and rewards. Even a slight misreading of the larger landscape can prove costly.</a:t>
            </a:r>
            <a:br>
              <a:rPr lang="en-IN" sz="2900" dirty="0">
                <a:latin typeface="Times New Roman" pitchFamily="18" charset="0"/>
                <a:cs typeface="Times New Roman" pitchFamily="18" charset="0"/>
              </a:rPr>
            </a:br>
            <a:endParaRPr lang="en-IN" sz="2900" dirty="0">
              <a:latin typeface="Times New Roman" pitchFamily="18" charset="0"/>
              <a:cs typeface="Times New Roman" pitchFamily="18" charset="0"/>
            </a:endParaRPr>
          </a:p>
          <a:p>
            <a:pPr lvl="1"/>
            <a:r>
              <a:rPr lang="en-IN" sz="2900" dirty="0">
                <a:latin typeface="Times New Roman" pitchFamily="18" charset="0"/>
                <a:cs typeface="Times New Roman" pitchFamily="18" charset="0"/>
              </a:rPr>
              <a:t>For example, India going to the United Nations on Jammu &amp; Kashmir clearly misread the intent of the Anglo-American alliance then and of the seriousness of the Cold War.</a:t>
            </a:r>
          </a:p>
          <a:p>
            <a:pPr lvl="1"/>
            <a:r>
              <a:rPr lang="en-IN" sz="2900" dirty="0">
                <a:latin typeface="Times New Roman" pitchFamily="18" charset="0"/>
                <a:cs typeface="Times New Roman" pitchFamily="18" charset="0"/>
              </a:rPr>
              <a:t>India went to the United Nations, with a view that the international community will take notice of Pakistan’s aggression on Kashmir</a:t>
            </a:r>
          </a:p>
          <a:p>
            <a:pPr lvl="1"/>
            <a:r>
              <a:rPr lang="en-IN" sz="2900" dirty="0">
                <a:latin typeface="Times New Roman" pitchFamily="18" charset="0"/>
                <a:cs typeface="Times New Roman" pitchFamily="18" charset="0"/>
              </a:rPr>
              <a:t>However, the United Nations Security Council announced a ceasefire which created the </a:t>
            </a:r>
            <a:r>
              <a:rPr lang="en-IN" sz="2900" dirty="0" err="1">
                <a:latin typeface="Times New Roman" pitchFamily="18" charset="0"/>
                <a:cs typeface="Times New Roman" pitchFamily="18" charset="0"/>
              </a:rPr>
              <a:t>PoK</a:t>
            </a:r>
            <a:r>
              <a:rPr lang="en-IN" sz="2900" dirty="0">
                <a:latin typeface="Times New Roman" pitchFamily="18" charset="0"/>
                <a:cs typeface="Times New Roman" pitchFamily="18" charset="0"/>
              </a:rPr>
              <a:t> problem which we are still struggling to solve.</a:t>
            </a:r>
          </a:p>
          <a:p>
            <a:pPr lvl="1"/>
            <a:r>
              <a:rPr lang="en-IN" sz="2900" dirty="0">
                <a:latin typeface="Times New Roman" pitchFamily="18" charset="0"/>
                <a:cs typeface="Times New Roman" pitchFamily="18" charset="0"/>
              </a:rPr>
              <a:t>At the same time the occupation of Kashmir by Pakistan (</a:t>
            </a:r>
            <a:r>
              <a:rPr lang="en-IN" sz="2900" dirty="0" err="1">
                <a:latin typeface="Times New Roman" pitchFamily="18" charset="0"/>
                <a:cs typeface="Times New Roman" pitchFamily="18" charset="0"/>
              </a:rPr>
              <a:t>PoK</a:t>
            </a:r>
            <a:r>
              <a:rPr lang="en-IN" sz="2900" dirty="0">
                <a:latin typeface="Times New Roman" pitchFamily="18" charset="0"/>
                <a:cs typeface="Times New Roman" pitchFamily="18" charset="0"/>
              </a:rPr>
              <a:t>) also geographically separated India from the energy rich Central Asian countries.</a:t>
            </a:r>
          </a:p>
          <a:p>
            <a:pPr lvl="1"/>
            <a:r>
              <a:rPr lang="en-IN" sz="2900" dirty="0">
                <a:latin typeface="Times New Roman" pitchFamily="18" charset="0"/>
                <a:cs typeface="Times New Roman" pitchFamily="18" charset="0"/>
              </a:rPr>
              <a:t>In the 1960s, 1980s and again after 2001 (9/11 attack on US), India grossly underestimated the relevance of Pakistan to American and Chinese global strategy.</a:t>
            </a:r>
          </a:p>
          <a:p>
            <a:pPr lvl="1"/>
            <a:r>
              <a:rPr lang="en-IN" sz="2900" dirty="0">
                <a:latin typeface="Times New Roman" pitchFamily="18" charset="0"/>
                <a:cs typeface="Times New Roman" pitchFamily="18" charset="0"/>
              </a:rPr>
              <a:t>In present times, an appreciation of world politics must include a proper understanding of Sino-US contradictions, of growing multi-polarity, of weaker multilateralism, of larger economic and political rebalancing, of greater space for regional powers, and of a world of convergence.</a:t>
            </a:r>
          </a:p>
          <a:p>
            <a:pPr lvl="1"/>
            <a:r>
              <a:rPr lang="en-IN" sz="2900" dirty="0">
                <a:latin typeface="Times New Roman" pitchFamily="18" charset="0"/>
                <a:cs typeface="Times New Roman" pitchFamily="18" charset="0"/>
              </a:rPr>
              <a:t>A clearer definition of interests is therefore the next step.</a:t>
            </a:r>
          </a:p>
          <a:p>
            <a:r>
              <a:rPr lang="en-IN" sz="2900" dirty="0">
                <a:latin typeface="Times New Roman" pitchFamily="18" charset="0"/>
                <a:cs typeface="Times New Roman" pitchFamily="18" charset="0"/>
              </a:rPr>
              <a:t>To conclude, in this phase of geopolitical transformation, India needs to follow an approach of working with multiple partners on different agendas. Therefore, </a:t>
            </a:r>
            <a:r>
              <a:rPr lang="en-IN" sz="2900" dirty="0" err="1">
                <a:latin typeface="Times New Roman" pitchFamily="18" charset="0"/>
                <a:cs typeface="Times New Roman" pitchFamily="18" charset="0"/>
              </a:rPr>
              <a:t>Sabka</a:t>
            </a:r>
            <a:r>
              <a:rPr lang="en-IN" sz="2900" dirty="0">
                <a:latin typeface="Times New Roman" pitchFamily="18" charset="0"/>
                <a:cs typeface="Times New Roman" pitchFamily="18" charset="0"/>
              </a:rPr>
              <a:t> </a:t>
            </a:r>
            <a:r>
              <a:rPr lang="en-IN" sz="2900" dirty="0" err="1">
                <a:latin typeface="Times New Roman" pitchFamily="18" charset="0"/>
                <a:cs typeface="Times New Roman" pitchFamily="18" charset="0"/>
              </a:rPr>
              <a:t>Saath</a:t>
            </a:r>
            <a:r>
              <a:rPr lang="en-IN" sz="2900" dirty="0">
                <a:latin typeface="Times New Roman" pitchFamily="18" charset="0"/>
                <a:cs typeface="Times New Roman" pitchFamily="18" charset="0"/>
              </a:rPr>
              <a:t>, </a:t>
            </a:r>
            <a:r>
              <a:rPr lang="en-IN" sz="2900" dirty="0" err="1">
                <a:latin typeface="Times New Roman" pitchFamily="18" charset="0"/>
                <a:cs typeface="Times New Roman" pitchFamily="18" charset="0"/>
              </a:rPr>
              <a:t>Sabka</a:t>
            </a:r>
            <a:r>
              <a:rPr lang="en-IN" sz="2900" dirty="0">
                <a:latin typeface="Times New Roman" pitchFamily="18" charset="0"/>
                <a:cs typeface="Times New Roman" pitchFamily="18" charset="0"/>
              </a:rPr>
              <a:t> </a:t>
            </a:r>
            <a:r>
              <a:rPr lang="en-IN" sz="2900" dirty="0" err="1">
                <a:latin typeface="Times New Roman" pitchFamily="18" charset="0"/>
                <a:cs typeface="Times New Roman" pitchFamily="18" charset="0"/>
              </a:rPr>
              <a:t>Vikas</a:t>
            </a:r>
            <a:r>
              <a:rPr lang="en-IN" sz="2900" dirty="0">
                <a:latin typeface="Times New Roman" pitchFamily="18" charset="0"/>
                <a:cs typeface="Times New Roman" pitchFamily="18" charset="0"/>
              </a:rPr>
              <a:t>, </a:t>
            </a:r>
            <a:r>
              <a:rPr lang="en-IN" sz="2900" dirty="0" err="1">
                <a:latin typeface="Times New Roman" pitchFamily="18" charset="0"/>
                <a:cs typeface="Times New Roman" pitchFamily="18" charset="0"/>
              </a:rPr>
              <a:t>Sabka</a:t>
            </a:r>
            <a:r>
              <a:rPr lang="en-IN" sz="2900" dirty="0">
                <a:latin typeface="Times New Roman" pitchFamily="18" charset="0"/>
                <a:cs typeface="Times New Roman" pitchFamily="18" charset="0"/>
              </a:rPr>
              <a:t> </a:t>
            </a:r>
            <a:r>
              <a:rPr lang="en-IN" sz="2900" dirty="0" err="1">
                <a:latin typeface="Times New Roman" pitchFamily="18" charset="0"/>
                <a:cs typeface="Times New Roman" pitchFamily="18" charset="0"/>
              </a:rPr>
              <a:t>Vishwas</a:t>
            </a:r>
            <a:r>
              <a:rPr lang="en-IN" sz="2900" dirty="0">
                <a:latin typeface="Times New Roman" pitchFamily="18" charset="0"/>
                <a:cs typeface="Times New Roman" pitchFamily="18" charset="0"/>
              </a:rPr>
              <a:t> is relevant in foreign policy.</a:t>
            </a:r>
          </a:p>
          <a:p>
            <a:r>
              <a:rPr lang="en-IN" sz="2900" dirty="0">
                <a:latin typeface="Times New Roman" pitchFamily="18" charset="0"/>
                <a:cs typeface="Times New Roman" pitchFamily="18" charset="0"/>
              </a:rPr>
              <a:t> </a:t>
            </a:r>
          </a:p>
          <a:p>
            <a:endParaRPr lang="en-IN" sz="25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083320"/>
          </a:xfrm>
        </p:spPr>
        <p:style>
          <a:lnRef idx="1">
            <a:schemeClr val="accent3"/>
          </a:lnRef>
          <a:fillRef idx="2">
            <a:schemeClr val="accent3"/>
          </a:fillRef>
          <a:effectRef idx="1">
            <a:schemeClr val="accent3"/>
          </a:effectRef>
          <a:fontRef idx="minor">
            <a:schemeClr val="dk1"/>
          </a:fontRef>
        </p:style>
        <p:txBody>
          <a:bodyPr>
            <a:normAutofit/>
          </a:bodyPr>
          <a:lstStyle/>
          <a:p>
            <a:r>
              <a:rPr lang="en-US" sz="7200" dirty="0">
                <a:latin typeface="Times New Roman" pitchFamily="18" charset="0"/>
                <a:cs typeface="Times New Roman" pitchFamily="18" charset="0"/>
              </a:rPr>
              <a:t>THANK YOU</a:t>
            </a:r>
            <a:endParaRPr lang="en-IN" sz="72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pPr lvl="0"/>
            <a:br>
              <a:rPr lang="en-IN" b="1" dirty="0"/>
            </a:br>
            <a:br>
              <a:rPr lang="en-IN" b="1" dirty="0"/>
            </a:br>
            <a:r>
              <a:rPr lang="en-IN" b="1" dirty="0"/>
              <a:t>The first phase (1947-62): Optimistic Non-Alignment</a:t>
            </a:r>
            <a:br>
              <a:rPr lang="en-IN" dirty="0"/>
            </a:br>
            <a:br>
              <a:rPr lang="en-IN" dirty="0"/>
            </a:br>
            <a:endParaRPr lang="en-IN" dirty="0"/>
          </a:p>
        </p:txBody>
      </p:sp>
      <p:sp>
        <p:nvSpPr>
          <p:cNvPr id="3" name="Content Placeholder 2"/>
          <p:cNvSpPr>
            <a:spLocks noGrp="1"/>
          </p:cNvSpPr>
          <p:nvPr>
            <p:ph idx="1"/>
          </p:nvPr>
        </p:nvSpPr>
        <p:spPr>
          <a:xfrm>
            <a:off x="457200" y="1428736"/>
            <a:ext cx="8229600" cy="5072098"/>
          </a:xfrm>
        </p:spPr>
        <p:style>
          <a:lnRef idx="1">
            <a:schemeClr val="accent2"/>
          </a:lnRef>
          <a:fillRef idx="2">
            <a:schemeClr val="accent2"/>
          </a:fillRef>
          <a:effectRef idx="1">
            <a:schemeClr val="accent2"/>
          </a:effectRef>
          <a:fontRef idx="minor">
            <a:schemeClr val="dk1"/>
          </a:fontRef>
        </p:style>
        <p:txBody>
          <a:bodyPr>
            <a:normAutofit fontScale="85000" lnSpcReduction="10000"/>
          </a:bodyPr>
          <a:lstStyle/>
          <a:p>
            <a:pPr lvl="1"/>
            <a:r>
              <a:rPr lang="en-IN" dirty="0"/>
              <a:t>This period is marked with a setting of a bipolar world, with camps led by the United States and the USSR.</a:t>
            </a:r>
          </a:p>
          <a:p>
            <a:pPr lvl="1"/>
            <a:r>
              <a:rPr lang="en-IN" dirty="0"/>
              <a:t>India’s objectives in this phase were to resist dilution of its sovereignty, rebuild its economy and consolidate its integrity.</a:t>
            </a:r>
            <a:endParaRPr lang="en-IN" sz="1800" dirty="0"/>
          </a:p>
          <a:p>
            <a:pPr lvl="1"/>
            <a:r>
              <a:rPr lang="en-IN" dirty="0"/>
              <a:t>India was one of the first countries to be decolonized. Thus, it was natural for India to lead Asia and Africa in a quest for a more equitable world order.</a:t>
            </a:r>
          </a:p>
          <a:p>
            <a:pPr lvl="1"/>
            <a:r>
              <a:rPr lang="en-IN"/>
              <a:t>In </a:t>
            </a:r>
            <a:r>
              <a:rPr lang="en-IN" dirty="0"/>
              <a:t>pursuit of this, India played a critical role in the establishment of the Non-Alignment Movement (NAM) (1961), which marked the peak of Third World solidarity.</a:t>
            </a:r>
            <a:endParaRPr lang="en-IN" sz="1800" dirty="0"/>
          </a:p>
          <a:p>
            <a:pPr lvl="1"/>
            <a:r>
              <a:rPr lang="en-IN" dirty="0"/>
              <a:t>However, the 1962 conflict with China not only brought this period to an end but in a manner that significantly damaged India’s standing on NAM.</a:t>
            </a:r>
            <a:endParaRPr lang="en-IN" sz="2000" dirty="0"/>
          </a:p>
          <a:p>
            <a:endParaRPr lang="en-IN"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normAutofit fontScale="90000"/>
          </a:bodyPr>
          <a:lstStyle/>
          <a:p>
            <a:pPr lvl="0"/>
            <a:r>
              <a:rPr lang="en-IN" b="1" dirty="0"/>
              <a:t>The second phase (1962-71): Decade of Realism and Recovery</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85000" lnSpcReduction="20000"/>
          </a:bodyPr>
          <a:lstStyle/>
          <a:p>
            <a:pPr lvl="1"/>
            <a:r>
              <a:rPr lang="en-IN" dirty="0"/>
              <a:t>After the 1962 war, India made pragmatic choices on security and political challenges.</a:t>
            </a:r>
            <a:endParaRPr lang="en-IN" sz="2000" dirty="0"/>
          </a:p>
          <a:p>
            <a:pPr lvl="1"/>
            <a:r>
              <a:rPr lang="en-IN" dirty="0"/>
              <a:t>It looked beyond non-alignment in the interest of national security, concluding a now largely forgotten defence agreement with the US in 1964.</a:t>
            </a:r>
            <a:endParaRPr lang="en-IN" sz="2000" dirty="0"/>
          </a:p>
          <a:p>
            <a:pPr lvl="1"/>
            <a:r>
              <a:rPr lang="en-IN" dirty="0"/>
              <a:t>However, India faced external pressures on Kashmir (Tashkent agreement 1965) from the US and UK.</a:t>
            </a:r>
            <a:br>
              <a:rPr lang="en-IN" dirty="0"/>
            </a:br>
            <a:endParaRPr lang="en-IN" sz="2000" dirty="0"/>
          </a:p>
          <a:p>
            <a:pPr lvl="2"/>
            <a:r>
              <a:rPr lang="en-IN" dirty="0"/>
              <a:t>Through Tashkent agreement both India and Pakistan agreed to withdraw all armed forces to pre-war positions, to restore diplomatic relations; and to discuss economic, refugee, and other questions.</a:t>
            </a:r>
            <a:endParaRPr lang="en-IN" sz="1800" dirty="0"/>
          </a:p>
          <a:p>
            <a:pPr lvl="2"/>
            <a:r>
              <a:rPr lang="en-IN" dirty="0"/>
              <a:t>However, the agreement did not contain a no-war pact or any renunciation of Pakistan's aggression in Kashmir (as Pakistan was an ally of the US).</a:t>
            </a:r>
            <a:endParaRPr lang="en-IN" sz="1800" dirty="0"/>
          </a:p>
          <a:p>
            <a:pPr lvl="1"/>
            <a:r>
              <a:rPr lang="en-IN" dirty="0"/>
              <a:t>Therefore, India now started tilting towards USSR.</a:t>
            </a:r>
            <a:endParaRPr lang="en-IN" sz="2000" dirty="0"/>
          </a:p>
          <a:p>
            <a:endParaRPr lang="en-IN"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lvl="0"/>
            <a:br>
              <a:rPr lang="en-IN" b="1" dirty="0"/>
            </a:br>
            <a:br>
              <a:rPr lang="en-IN" b="1" dirty="0"/>
            </a:br>
            <a:r>
              <a:rPr lang="en-IN" b="1" dirty="0"/>
              <a:t>The third phase (1971-91): Greater Indian Regional Assertion</a:t>
            </a:r>
            <a:br>
              <a:rPr lang="en-IN" dirty="0"/>
            </a:b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5"/>
          </a:lnRef>
          <a:fillRef idx="2">
            <a:schemeClr val="accent5"/>
          </a:fillRef>
          <a:effectRef idx="1">
            <a:schemeClr val="accent5"/>
          </a:effectRef>
          <a:fontRef idx="minor">
            <a:schemeClr val="dk1"/>
          </a:fontRef>
        </p:style>
        <p:txBody>
          <a:bodyPr>
            <a:normAutofit fontScale="77500" lnSpcReduction="20000"/>
          </a:bodyPr>
          <a:lstStyle/>
          <a:p>
            <a:pPr lvl="1"/>
            <a:r>
              <a:rPr lang="en-IN" dirty="0"/>
              <a:t>India showed remarkable use of hard power when it liberated Bangladesh in the India-Pakistan war in 1971.</a:t>
            </a:r>
            <a:endParaRPr lang="en-IN" sz="2000" dirty="0"/>
          </a:p>
          <a:p>
            <a:pPr lvl="1"/>
            <a:r>
              <a:rPr lang="en-IN" dirty="0"/>
              <a:t>However, it was a particularly complex phase as the US-China-Pakistan axis that came into being at this time seriously threatened India’s </a:t>
            </a:r>
            <a:r>
              <a:rPr lang="en-IN" dirty="0" err="1"/>
              <a:t>prospects,as</a:t>
            </a:r>
            <a:r>
              <a:rPr lang="en-IN" dirty="0"/>
              <a:t> a regional power.</a:t>
            </a:r>
            <a:endParaRPr lang="en-IN" sz="2000" dirty="0"/>
          </a:p>
          <a:p>
            <a:pPr lvl="1"/>
            <a:r>
              <a:rPr lang="en-IN" dirty="0"/>
              <a:t>India also faced sanctions from US and it allies after conducting a Peaceful nuclear explosion test in 1974 (</a:t>
            </a:r>
            <a:r>
              <a:rPr lang="en-IN" dirty="0" err="1"/>
              <a:t>Pokhran</a:t>
            </a:r>
            <a:r>
              <a:rPr lang="en-IN" dirty="0"/>
              <a:t> I).</a:t>
            </a:r>
            <a:endParaRPr lang="en-IN" sz="2000" dirty="0"/>
          </a:p>
          <a:p>
            <a:pPr lvl="1"/>
            <a:r>
              <a:rPr lang="en-IN" dirty="0"/>
              <a:t>Further, the collapse of the USSR, India’s close ally, and the economic crisis in 1991 compelled India to look again at the first principles of both domestic and foreign policy.</a:t>
            </a:r>
            <a:br>
              <a:rPr lang="en-IN" dirty="0"/>
            </a:br>
            <a:endParaRPr lang="en-IN" sz="2000" dirty="0"/>
          </a:p>
          <a:p>
            <a:pPr lvl="2"/>
            <a:r>
              <a:rPr lang="en-IN" dirty="0"/>
              <a:t>The combination of events as diverse as the Gulf War (1991-1992), the break-up of USSR (1991), long standing economic stagnation and domestic turbulence came together in 1991, creating a balance of payment crisis in India.</a:t>
            </a:r>
            <a:endParaRPr lang="en-IN" sz="1800" dirty="0"/>
          </a:p>
          <a:p>
            <a:endParaRPr lang="en-IN"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4">
              <a:shade val="50000"/>
            </a:schemeClr>
          </a:lnRef>
          <a:fillRef idx="1">
            <a:schemeClr val="accent4"/>
          </a:fillRef>
          <a:effectRef idx="0">
            <a:schemeClr val="accent4"/>
          </a:effectRef>
          <a:fontRef idx="minor">
            <a:schemeClr val="lt1"/>
          </a:fontRef>
        </p:style>
        <p:txBody>
          <a:bodyPr>
            <a:normAutofit fontScale="90000"/>
          </a:bodyPr>
          <a:lstStyle/>
          <a:p>
            <a:pPr lvl="0"/>
            <a:br>
              <a:rPr lang="en-IN" b="1" dirty="0"/>
            </a:br>
            <a:br>
              <a:rPr lang="en-IN" b="1" dirty="0"/>
            </a:br>
            <a:r>
              <a:rPr lang="en-IN" b="1" dirty="0"/>
              <a:t>The fourth phase (1991-98): Safeguarding Strategic Autonomy</a:t>
            </a:r>
            <a:br>
              <a:rPr lang="en-IN" dirty="0"/>
            </a:b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4"/>
          </a:lnRef>
          <a:fillRef idx="2">
            <a:schemeClr val="accent4"/>
          </a:fillRef>
          <a:effectRef idx="1">
            <a:schemeClr val="accent4"/>
          </a:effectRef>
          <a:fontRef idx="minor">
            <a:schemeClr val="dk1"/>
          </a:fontRef>
        </p:style>
        <p:txBody>
          <a:bodyPr/>
          <a:lstStyle/>
          <a:p>
            <a:pPr lvl="1"/>
            <a:r>
              <a:rPr lang="en-IN" dirty="0"/>
              <a:t>The emergence of a </a:t>
            </a:r>
            <a:r>
              <a:rPr lang="en-IN" dirty="0" err="1"/>
              <a:t>unipolar</a:t>
            </a:r>
            <a:r>
              <a:rPr lang="en-IN" dirty="0"/>
              <a:t> world (led by the USA), encouraged India to change its approach to world affairs.</a:t>
            </a:r>
            <a:endParaRPr lang="en-IN" sz="2000" dirty="0"/>
          </a:p>
          <a:p>
            <a:pPr lvl="1"/>
            <a:r>
              <a:rPr lang="en-IN" dirty="0"/>
              <a:t>This quest for strategic autonomy was particularly focused on securing its nuclear weapon option (</a:t>
            </a:r>
            <a:r>
              <a:rPr lang="en-IN" dirty="0" err="1"/>
              <a:t>Pokhran</a:t>
            </a:r>
            <a:r>
              <a:rPr lang="en-IN" dirty="0"/>
              <a:t> II 1998).</a:t>
            </a:r>
            <a:endParaRPr lang="en-IN" sz="2000" dirty="0"/>
          </a:p>
          <a:p>
            <a:pPr lvl="1"/>
            <a:r>
              <a:rPr lang="en-IN" dirty="0"/>
              <a:t>This is a period where India reached out to engage the US, Israel and ASEAN countries more intensively.</a:t>
            </a:r>
            <a:endParaRPr lang="en-IN" sz="2000" dirty="0"/>
          </a:p>
          <a:p>
            <a:endParaRPr lang="en-IN"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6">
              <a:shade val="50000"/>
            </a:schemeClr>
          </a:lnRef>
          <a:fillRef idx="1">
            <a:schemeClr val="accent6"/>
          </a:fillRef>
          <a:effectRef idx="0">
            <a:schemeClr val="accent6"/>
          </a:effectRef>
          <a:fontRef idx="minor">
            <a:schemeClr val="lt1"/>
          </a:fontRef>
        </p:style>
        <p:txBody>
          <a:bodyPr>
            <a:normAutofit fontScale="90000"/>
          </a:bodyPr>
          <a:lstStyle/>
          <a:p>
            <a:pPr lvl="0"/>
            <a:br>
              <a:rPr lang="en-IN" b="1" dirty="0"/>
            </a:br>
            <a:br>
              <a:rPr lang="en-IN" b="1" dirty="0"/>
            </a:br>
            <a:r>
              <a:rPr lang="en-IN" b="1" dirty="0"/>
              <a:t>This fifth phase (1998-2013): India, a Balancing Power</a:t>
            </a:r>
            <a:br>
              <a:rPr lang="en-IN" dirty="0"/>
            </a:b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6"/>
          </a:lnRef>
          <a:fillRef idx="2">
            <a:schemeClr val="accent6"/>
          </a:fillRef>
          <a:effectRef idx="1">
            <a:schemeClr val="accent6"/>
          </a:effectRef>
          <a:fontRef idx="minor">
            <a:schemeClr val="dk1"/>
          </a:fontRef>
        </p:style>
        <p:txBody>
          <a:bodyPr>
            <a:normAutofit/>
          </a:bodyPr>
          <a:lstStyle/>
          <a:p>
            <a:pPr lvl="1"/>
            <a:r>
              <a:rPr lang="en-IN" dirty="0"/>
              <a:t>In this period, India gradually acquired the attributes of a balancing power (against the rise of China).</a:t>
            </a:r>
            <a:endParaRPr lang="en-IN" sz="2000" dirty="0"/>
          </a:p>
          <a:p>
            <a:pPr lvl="1"/>
            <a:r>
              <a:rPr lang="en-IN" dirty="0"/>
              <a:t>It is reflected in the India-US nuclear deal (123 Agreement).</a:t>
            </a:r>
            <a:endParaRPr lang="en-IN" sz="2000" dirty="0"/>
          </a:p>
          <a:p>
            <a:pPr lvl="1"/>
            <a:r>
              <a:rPr lang="en-IN" dirty="0"/>
              <a:t>At the same time, India could also make common cause with China on climate change and trade, and consolidate further ties with Russia while helping to fashion BRICS into a major global forum.</a:t>
            </a:r>
            <a:endParaRPr lang="en-IN" sz="2000" dirty="0"/>
          </a:p>
          <a:p>
            <a:endParaRPr lang="en-IN"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lvl="0"/>
            <a:br>
              <a:rPr lang="en-IN" b="1" dirty="0"/>
            </a:br>
            <a:br>
              <a:rPr lang="en-IN" b="1" dirty="0"/>
            </a:br>
            <a:r>
              <a:rPr lang="en-IN" b="1" dirty="0"/>
              <a:t>The sixth phase (2013-until now): Energetic Engagement</a:t>
            </a:r>
            <a:br>
              <a:rPr lang="en-IN" dirty="0"/>
            </a:br>
            <a:br>
              <a:rPr lang="en-IN" dirty="0"/>
            </a:br>
            <a:endParaRPr lang="en-IN" dirty="0"/>
          </a:p>
        </p:txBody>
      </p:sp>
      <p:sp>
        <p:nvSpPr>
          <p:cNvPr id="3" name="Content Placeholder 2"/>
          <p:cNvSpPr>
            <a:spLocks noGrp="1"/>
          </p:cNvSpPr>
          <p:nvPr>
            <p:ph idx="1"/>
          </p:nvPr>
        </p:nvSpPr>
        <p:spPr>
          <a:xfrm>
            <a:off x="457200" y="1428736"/>
            <a:ext cx="8229600" cy="4697427"/>
          </a:xfrm>
        </p:spPr>
        <p:style>
          <a:lnRef idx="1">
            <a:schemeClr val="accent1"/>
          </a:lnRef>
          <a:fillRef idx="2">
            <a:schemeClr val="accent1"/>
          </a:fillRef>
          <a:effectRef idx="1">
            <a:schemeClr val="accent1"/>
          </a:effectRef>
          <a:fontRef idx="minor">
            <a:schemeClr val="dk1"/>
          </a:fontRef>
        </p:style>
        <p:txBody>
          <a:bodyPr>
            <a:normAutofit fontScale="85000" lnSpcReduction="20000"/>
          </a:bodyPr>
          <a:lstStyle/>
          <a:p>
            <a:pPr lvl="1"/>
            <a:r>
              <a:rPr lang="en-IN" dirty="0"/>
              <a:t>In this phase of transitional geopolitics, India's policy of Non-Alignment has turned into Multi Alignment.</a:t>
            </a:r>
            <a:endParaRPr lang="en-IN" sz="2000" dirty="0"/>
          </a:p>
          <a:p>
            <a:pPr lvl="1"/>
            <a:r>
              <a:rPr lang="en-IN" dirty="0"/>
              <a:t>Moreover, India is now more aware of its own capabilities and the expectations that the world has of India.</a:t>
            </a:r>
            <a:br>
              <a:rPr lang="en-IN" dirty="0"/>
            </a:br>
            <a:endParaRPr lang="en-IN" sz="2000" dirty="0"/>
          </a:p>
          <a:p>
            <a:pPr lvl="2"/>
            <a:r>
              <a:rPr lang="en-IN" dirty="0"/>
              <a:t>That India is among the major economies of the world is one factor.</a:t>
            </a:r>
            <a:endParaRPr lang="en-IN" sz="1800" dirty="0"/>
          </a:p>
          <a:p>
            <a:pPr lvl="2"/>
            <a:r>
              <a:rPr lang="en-IN" dirty="0"/>
              <a:t>The relevance of India’s talent in creating and sustaining global technology, is also likely to grow in time.</a:t>
            </a:r>
            <a:endParaRPr lang="en-IN" sz="1800" dirty="0"/>
          </a:p>
          <a:p>
            <a:pPr lvl="2"/>
            <a:r>
              <a:rPr lang="en-IN" dirty="0"/>
              <a:t>India's willingness to shape key global negotiations (such as conference in Paris on climate change) is equally significant.</a:t>
            </a:r>
            <a:endParaRPr lang="en-IN" sz="1800" dirty="0"/>
          </a:p>
          <a:p>
            <a:pPr lvl="2"/>
            <a:r>
              <a:rPr lang="en-IN" dirty="0"/>
              <a:t>India has been able to assert itself beyond South Asia, through its approach towards the Indian Ocean Region (SAGAR initiative) and the extended neighbourhood (Act East policy and Think West policy).</a:t>
            </a:r>
            <a:endParaRPr lang="en-IN" sz="1800" dirty="0"/>
          </a:p>
          <a:p>
            <a:endParaRPr lang="en-IN"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a:t>CONCLUSION</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62500" lnSpcReduction="20000"/>
          </a:bodyPr>
          <a:lstStyle/>
          <a:p>
            <a:r>
              <a:rPr lang="en-IN" dirty="0"/>
              <a:t>The following lessons that can be learnt from this historical study of Indian foreign policy:</a:t>
            </a:r>
            <a:endParaRPr lang="en-IN" sz="2400" dirty="0"/>
          </a:p>
          <a:p>
            <a:pPr lvl="0"/>
            <a:r>
              <a:rPr lang="en-IN" b="1" dirty="0"/>
              <a:t>Need for greater realism in policy: India needs to change the image of a reluctant power.</a:t>
            </a:r>
            <a:br>
              <a:rPr lang="en-IN" dirty="0"/>
            </a:br>
            <a:endParaRPr lang="en-IN" sz="2400" dirty="0"/>
          </a:p>
          <a:p>
            <a:pPr lvl="1"/>
            <a:r>
              <a:rPr lang="en-IN" dirty="0"/>
              <a:t>In the phase of optimistic non-alignment (or even later), India's focus on diplomatic visibility sometimes led to an overlooking the harsher realities of hard security.</a:t>
            </a:r>
            <a:br>
              <a:rPr lang="en-IN" dirty="0"/>
            </a:br>
            <a:endParaRPr lang="en-IN" sz="2000" dirty="0"/>
          </a:p>
          <a:p>
            <a:pPr lvl="2"/>
            <a:r>
              <a:rPr lang="en-IN" dirty="0"/>
              <a:t>Discomfort with hard power can be reflected in the lack of adequate consultation with the military.</a:t>
            </a:r>
            <a:endParaRPr lang="en-IN" sz="1800" dirty="0"/>
          </a:p>
          <a:p>
            <a:pPr lvl="2"/>
            <a:r>
              <a:rPr lang="en-IN" dirty="0"/>
              <a:t>This led to an early misreading of Pakistan’s and China's intentions (Indo-Pak war 1948 &amp; Sino-India war 1962), led to </a:t>
            </a:r>
            <a:r>
              <a:rPr lang="en-IN" dirty="0" err="1"/>
              <a:t>Gilgit-Baltistan</a:t>
            </a:r>
            <a:r>
              <a:rPr lang="en-IN" dirty="0"/>
              <a:t> &amp; part of Kashmir and Aksai Chin region now being under the effective control of Pakistan and China respectively.</a:t>
            </a:r>
            <a:endParaRPr lang="en-IN" sz="1800" dirty="0"/>
          </a:p>
          <a:p>
            <a:pPr lvl="1"/>
            <a:r>
              <a:rPr lang="en-IN" dirty="0"/>
              <a:t>India realized that soft power diplomacy is not sufficient for protecting the country.</a:t>
            </a:r>
            <a:endParaRPr lang="en-IN" sz="2000" dirty="0"/>
          </a:p>
          <a:p>
            <a:pPr lvl="1"/>
            <a:r>
              <a:rPr lang="en-IN" dirty="0"/>
              <a:t>Therefore, the creation of the post of Chief of Defence Staff shows a step in the right direction.</a:t>
            </a:r>
            <a:endParaRPr lang="en-IN" sz="2000" dirty="0"/>
          </a:p>
          <a:p>
            <a:endParaRPr lang="en-IN"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lstStyle/>
          <a:p>
            <a:r>
              <a:rPr lang="en-US" dirty="0"/>
              <a:t>OBSERVATIONS</a:t>
            </a:r>
            <a:endParaRPr lang="en-IN" dirty="0"/>
          </a:p>
        </p:txBody>
      </p:sp>
      <p:sp>
        <p:nvSpPr>
          <p:cNvPr id="3" name="Content Placeholder 2"/>
          <p:cNvSpPr>
            <a:spLocks noGrp="1"/>
          </p:cNvSpPr>
          <p:nvPr>
            <p:ph idx="1"/>
          </p:nvPr>
        </p:nvSpPr>
        <p:spPr>
          <a:xfrm>
            <a:off x="457200" y="1428736"/>
            <a:ext cx="8229600" cy="4697427"/>
          </a:xfrm>
        </p:spPr>
        <p:style>
          <a:lnRef idx="1">
            <a:schemeClr val="accent3"/>
          </a:lnRef>
          <a:fillRef idx="2">
            <a:schemeClr val="accent3"/>
          </a:fillRef>
          <a:effectRef idx="1">
            <a:schemeClr val="accent3"/>
          </a:effectRef>
          <a:fontRef idx="minor">
            <a:schemeClr val="dk1"/>
          </a:fontRef>
        </p:style>
        <p:txBody>
          <a:bodyPr>
            <a:normAutofit fontScale="92500" lnSpcReduction="10000"/>
          </a:bodyPr>
          <a:lstStyle/>
          <a:p>
            <a:pPr lvl="0"/>
            <a:r>
              <a:rPr lang="en-IN" b="1" dirty="0"/>
              <a:t>Need for Strong economy: An expansionary foreign policy cannot be built on the margins of the global economy.</a:t>
            </a:r>
            <a:br>
              <a:rPr lang="en-IN" dirty="0"/>
            </a:br>
            <a:endParaRPr lang="en-IN" sz="2400" dirty="0"/>
          </a:p>
          <a:p>
            <a:pPr lvl="1"/>
            <a:r>
              <a:rPr lang="en-IN" dirty="0"/>
              <a:t>China's assertiveness today in international politics (reflected in the Belt and Road initiative) is derived from its economic power. Similar is the case for the rise of Asian ‘tiger economies' (ASEAN countries) and Japan.</a:t>
            </a:r>
            <a:endParaRPr lang="en-IN" sz="2000" dirty="0"/>
          </a:p>
          <a:p>
            <a:pPr lvl="1"/>
            <a:r>
              <a:rPr lang="en-IN" dirty="0"/>
              <a:t>There is a need for India to build a strong economic foundation to fulfil the aspiration of global power.</a:t>
            </a:r>
            <a:endParaRPr lang="en-IN" sz="2000" dirty="0"/>
          </a:p>
          <a:p>
            <a:endParaRPr lang="en-IN"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TotalTime>
  <Words>1541</Words>
  <Application>Microsoft Office PowerPoint</Application>
  <PresentationFormat>On-screen Show (4:3)</PresentationFormat>
  <Paragraphs>78</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Times New Roman</vt:lpstr>
      <vt:lpstr>Office Theme</vt:lpstr>
      <vt:lpstr>STAGES OF INDIAN FOREIGN POLICY</vt:lpstr>
      <vt:lpstr>  The first phase (1947-62): Optimistic Non-Alignment  </vt:lpstr>
      <vt:lpstr>The second phase (1962-71): Decade of Realism and Recovery</vt:lpstr>
      <vt:lpstr>  The third phase (1971-91): Greater Indian Regional Assertion  </vt:lpstr>
      <vt:lpstr>  The fourth phase (1991-98): Safeguarding Strategic Autonomy  </vt:lpstr>
      <vt:lpstr>  This fifth phase (1998-2013): India, a Balancing Power  </vt:lpstr>
      <vt:lpstr>  The sixth phase (2013-until now): Energetic Engagement  </vt:lpstr>
      <vt:lpstr>CONCLUSION</vt:lpstr>
      <vt:lpstr>OBSERVATIONS</vt:lpstr>
      <vt:lpstr>CONTD…</vt:lpstr>
      <vt:lpstr>CONTD…</vt:lpstr>
      <vt:lpstr>Need for reading into things right: Foreign policy is all about dealing with global contradictions.</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INDIAN FOREIGN POLICY</dc:title>
  <dc:creator>Administrator</dc:creator>
  <cp:lastModifiedBy>Dell</cp:lastModifiedBy>
  <cp:revision>9</cp:revision>
  <dcterms:created xsi:type="dcterms:W3CDTF">2020-04-08T15:57:09Z</dcterms:created>
  <dcterms:modified xsi:type="dcterms:W3CDTF">2024-07-01T15:09:13Z</dcterms:modified>
</cp:coreProperties>
</file>